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1" r:id="rId3"/>
    <p:sldId id="290" r:id="rId4"/>
    <p:sldId id="293" r:id="rId5"/>
    <p:sldId id="294" r:id="rId6"/>
    <p:sldId id="295" r:id="rId7"/>
    <p:sldId id="305" r:id="rId8"/>
    <p:sldId id="296" r:id="rId9"/>
    <p:sldId id="304" r:id="rId10"/>
    <p:sldId id="292" r:id="rId11"/>
    <p:sldId id="306" r:id="rId12"/>
    <p:sldId id="307" r:id="rId13"/>
    <p:sldId id="308" r:id="rId14"/>
    <p:sldId id="309" r:id="rId15"/>
    <p:sldId id="310" r:id="rId16"/>
    <p:sldId id="312" r:id="rId17"/>
    <p:sldId id="313" r:id="rId18"/>
    <p:sldId id="314" r:id="rId19"/>
    <p:sldId id="315" r:id="rId20"/>
    <p:sldId id="31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5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0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/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Freeform 18"/>
          <p:cNvSpPr/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22"/>
          <p:cNvSpPr/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26"/>
          <p:cNvSpPr/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 useBgFill="1">
        <p:nvSpPr>
          <p:cNvPr id="13" name="Freeform 10"/>
          <p:cNvSpPr/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9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4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F0F6A0D-8352-4D23-819A-8A7BEC9B836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AA72CCA-D4A5-47A8-8B67-CFD801F62C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98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smyslova-nata.edu-sites.ru/roditelyam/konsultaciya-palchikovye-igry-kak-sredstvo-razvitiya-rechi-doshkolnikov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062664" cy="136815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№19» дошкольное отделение №3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7016824" cy="129614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Сергиево-Посадский г.о.</a:t>
            </a:r>
          </a:p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 2026 год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916833"/>
            <a:ext cx="62646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  по самообразованию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 Смысловой Н.А.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«Пальчиковые игры как способ развития речи и мелкой моторики рук у детей 3-4 лет»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младшей группе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ОТЧЕТ ПО САМООБРАЗОВАНИЮ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700808"/>
            <a:ext cx="3671264" cy="144016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  <a:hlinkClick r:id="rId2"/>
              </a:rPr>
              <a:t>КОНСУЛЬТАЦИЯ ДЛЯ РОДИТЕЛЕЙ</a:t>
            </a:r>
          </a:p>
          <a:p>
            <a:r>
              <a:rPr lang="ru-RU" b="1" dirty="0" smtClean="0">
                <a:solidFill>
                  <a:srgbClr val="FF0000"/>
                </a:solidFill>
                <a:hlinkClick r:id="rId2"/>
              </a:rPr>
              <a:t>на личном сайте педагога </a:t>
            </a:r>
          </a:p>
          <a:p>
            <a:r>
              <a:rPr lang="ru-RU" b="1" dirty="0" smtClean="0">
                <a:solidFill>
                  <a:schemeClr val="tx1"/>
                </a:solidFill>
                <a:hlinkClick r:id="rId2"/>
              </a:rPr>
              <a:t>1.</a:t>
            </a:r>
            <a:r>
              <a:rPr lang="en-US" b="1" dirty="0" smtClean="0">
                <a:solidFill>
                  <a:schemeClr val="tx1"/>
                </a:solidFill>
                <a:hlinkClick r:id="rId2"/>
              </a:rPr>
              <a:t> https://smyslova-nata.edu-sites.ru/novosti/pochemu-s-detmi-nado-provodit-rechevye-palchikovye-igry</a:t>
            </a:r>
            <a:r>
              <a:rPr lang="ru-RU" b="1" dirty="0" smtClean="0">
                <a:solidFill>
                  <a:schemeClr val="tx1"/>
                </a:solidFill>
                <a:hlinkClick r:id="rId2"/>
              </a:rPr>
              <a:t>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268761"/>
            <a:ext cx="3672408" cy="79208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Конструирование из палочек «Лесенка», «Квадрат», «Треугольник»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11" name="Содержимое 10" descr="постр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491880" y="3140968"/>
            <a:ext cx="2419665" cy="3224959"/>
          </a:xfrm>
        </p:spPr>
      </p:pic>
      <p:pic>
        <p:nvPicPr>
          <p:cNvPr id="14" name="Содержимое 13" descr="построй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6156176" y="2420888"/>
            <a:ext cx="2599811" cy="3465061"/>
          </a:xfrm>
        </p:spPr>
      </p:pic>
      <p:pic>
        <p:nvPicPr>
          <p:cNvPr id="1026" name="Picture 2" descr="C:\Users\Светланка\Desktop\лесен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2949302" cy="3308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ОТЧЕТ ПО САМООБРАЗОВАНИЮ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1844824"/>
            <a:ext cx="5832648" cy="864096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Конструирование из палочек «Стул», «Стол», «Кровать», «Домик»</a:t>
            </a:r>
            <a:endParaRPr lang="ru-RU" dirty="0"/>
          </a:p>
        </p:txBody>
      </p:sp>
      <p:pic>
        <p:nvPicPr>
          <p:cNvPr id="10" name="Содержимое 9" descr="ваня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2627784" y="3501008"/>
            <a:ext cx="2022477" cy="2697163"/>
          </a:xfrm>
        </p:spPr>
      </p:pic>
      <p:pic>
        <p:nvPicPr>
          <p:cNvPr id="11" name="Picture 2" descr="C:\Users\Светланка\Downloads\тас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924944"/>
            <a:ext cx="2196522" cy="2570618"/>
          </a:xfrm>
          <a:prstGeom prst="rect">
            <a:avLst/>
          </a:prstGeom>
          <a:noFill/>
        </p:spPr>
      </p:pic>
      <p:pic>
        <p:nvPicPr>
          <p:cNvPr id="13" name="Содержимое 12" descr="xZrCcLY7GUB7xg_upY-WqPSm00lyxj8Rd4tEgv_4i5DDFur9KhsajoPU1t1qxnvdNYlcVRFYe2mUnAKwuSW4_N3d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7544" y="2852936"/>
            <a:ext cx="2022477" cy="2697163"/>
          </a:xfrm>
        </p:spPr>
      </p:pic>
      <p:pic>
        <p:nvPicPr>
          <p:cNvPr id="14" name="Содержимое 7" descr="мир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789040"/>
            <a:ext cx="2077617" cy="21928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ОТЧЕТ ПО САМООБРАЗОВАНИЮ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907704" y="1556793"/>
            <a:ext cx="5832648" cy="864095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ШНУРОВКИ</a:t>
            </a:r>
            <a:endParaRPr lang="ru-RU" sz="2800" b="1" dirty="0"/>
          </a:p>
        </p:txBody>
      </p:sp>
      <p:pic>
        <p:nvPicPr>
          <p:cNvPr id="10" name="Содержимое 9" descr="ВАСС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16016" y="2564904"/>
            <a:ext cx="2022477" cy="2697163"/>
          </a:xfrm>
        </p:spPr>
      </p:pic>
      <p:pic>
        <p:nvPicPr>
          <p:cNvPr id="11" name="Содержимое 7" descr="НАСТ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3356992"/>
            <a:ext cx="2022477" cy="2697163"/>
          </a:xfrm>
          <a:prstGeom prst="rect">
            <a:avLst/>
          </a:prstGeom>
        </p:spPr>
      </p:pic>
      <p:pic>
        <p:nvPicPr>
          <p:cNvPr id="13" name="Содержимое 12" descr="ВАСЯ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23528" y="2564904"/>
            <a:ext cx="2022477" cy="2697163"/>
          </a:xfrm>
        </p:spPr>
      </p:pic>
      <p:pic>
        <p:nvPicPr>
          <p:cNvPr id="14" name="Содержимое 6" descr="ШАП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768" y="3212976"/>
            <a:ext cx="2159818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ОТЧЕТ ПО САМООБРАЗОВАНИЮ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19672" y="1412777"/>
            <a:ext cx="6552728" cy="1008112"/>
          </a:xfrm>
        </p:spPr>
        <p:txBody>
          <a:bodyPr/>
          <a:lstStyle/>
          <a:p>
            <a:r>
              <a:rPr lang="ru-RU" b="1" dirty="0" smtClean="0"/>
              <a:t>ИСПОЛЬЗОВАНИЕ НЕСТАНДАРТНОГО ОБОРУДОВАНИЯ - КРЫШЕЧКИ</a:t>
            </a:r>
            <a:endParaRPr lang="ru-RU" b="1" dirty="0"/>
          </a:p>
        </p:txBody>
      </p:sp>
      <p:pic>
        <p:nvPicPr>
          <p:cNvPr id="10" name="Содержимое 9" descr="тим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2492896"/>
            <a:ext cx="2166493" cy="2889222"/>
          </a:xfrm>
        </p:spPr>
      </p:pic>
      <p:pic>
        <p:nvPicPr>
          <p:cNvPr id="11" name="Содержимое 6" descr="юль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4077072"/>
            <a:ext cx="2452917" cy="2376264"/>
          </a:xfrm>
          <a:prstGeom prst="rect">
            <a:avLst/>
          </a:prstGeom>
        </p:spPr>
      </p:pic>
      <p:pic>
        <p:nvPicPr>
          <p:cNvPr id="13" name="Содержимое 12" descr="соня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10067" y="2636912"/>
            <a:ext cx="2338197" cy="2232248"/>
          </a:xfrm>
        </p:spPr>
      </p:pic>
      <p:pic>
        <p:nvPicPr>
          <p:cNvPr id="14" name="Содержимое 7" descr="кир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3717032"/>
            <a:ext cx="2022477" cy="26971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ОТЧЕТ ПО САМООБРАЗОВАНИЮ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475656" y="1484785"/>
            <a:ext cx="6408712" cy="792087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ПАЛЬЧИКОВЫЕ ИГРЫ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ОЧЧКИ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964882" y="2564904"/>
            <a:ext cx="2429795" cy="3240360"/>
          </a:xfrm>
        </p:spPr>
      </p:pic>
      <p:pic>
        <p:nvPicPr>
          <p:cNvPr id="11" name="Содержимое 7" descr="ЦВЕТ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3140968"/>
            <a:ext cx="2501845" cy="3336446"/>
          </a:xfrm>
          <a:prstGeom prst="rect">
            <a:avLst/>
          </a:prstGeom>
        </p:spPr>
      </p:pic>
      <p:pic>
        <p:nvPicPr>
          <p:cNvPr id="13" name="Содержимое 12" descr="УШКИ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05558" y="2636912"/>
            <a:ext cx="2429795" cy="324036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ПАЛЬЧИКОВЫЕ ИГРЫ</a:t>
            </a:r>
            <a:endParaRPr lang="ru-RU" dirty="0"/>
          </a:p>
        </p:txBody>
      </p:sp>
      <p:pic>
        <p:nvPicPr>
          <p:cNvPr id="8" name="Содержимое 6" descr="ЗАММ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573016"/>
            <a:ext cx="2166493" cy="2889222"/>
          </a:xfrm>
          <a:prstGeom prst="rect">
            <a:avLst/>
          </a:prstGeom>
        </p:spPr>
      </p:pic>
      <p:pic>
        <p:nvPicPr>
          <p:cNvPr id="11" name="Содержимое 10" descr="ЦАРАПКИ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2204864"/>
            <a:ext cx="2189596" cy="2919461"/>
          </a:xfrm>
        </p:spPr>
      </p:pic>
      <p:pic>
        <p:nvPicPr>
          <p:cNvPr id="13" name="Содержимое 12" descr="СОЛН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716016" y="1988840"/>
            <a:ext cx="2184890" cy="2913187"/>
          </a:xfrm>
        </p:spPr>
      </p:pic>
      <p:pic>
        <p:nvPicPr>
          <p:cNvPr id="14" name="Содержимое 8" descr="НЕВАЛ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5114" y="3501008"/>
            <a:ext cx="2148886" cy="286518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ОТЧЕТ ПО САМООБРАЗОВАНИЮ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3568" y="1556793"/>
            <a:ext cx="7786824" cy="86409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 С МАССАЖНЫМИ МЯЧИКАМИ СУ-ДЖОК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СУДЖОК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3347864" y="2420888"/>
            <a:ext cx="3197370" cy="4216532"/>
          </a:xfrm>
        </p:spPr>
      </p:pic>
      <p:pic>
        <p:nvPicPr>
          <p:cNvPr id="12" name="Содержимое 11" descr="СУДЖ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5536" y="2924944"/>
            <a:ext cx="2849197" cy="2553147"/>
          </a:xfrm>
        </p:spPr>
      </p:pic>
      <p:pic>
        <p:nvPicPr>
          <p:cNvPr id="13" name="Содержимое 6" descr="СУДЖО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2996952"/>
            <a:ext cx="2022477" cy="26971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С МОЗАИКОЙ</a:t>
            </a:r>
            <a:endParaRPr lang="ru-RU" dirty="0"/>
          </a:p>
        </p:txBody>
      </p:sp>
      <p:pic>
        <p:nvPicPr>
          <p:cNvPr id="5" name="Содержимое 4" descr="МОЗАИ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899592" y="2204864"/>
            <a:ext cx="2872374" cy="3446463"/>
          </a:xfrm>
        </p:spPr>
      </p:pic>
      <p:pic>
        <p:nvPicPr>
          <p:cNvPr id="6" name="Содержимое 5" descr="МОЗАИКА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852610"/>
            <a:ext cx="3204538" cy="427355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ПЛАСТИЛИНОГРАФИЯ</a:t>
            </a:r>
            <a:endParaRPr lang="ru-RU" dirty="0"/>
          </a:p>
        </p:txBody>
      </p:sp>
      <p:pic>
        <p:nvPicPr>
          <p:cNvPr id="6" name="Содержимое 5" descr="ЛЕПКА.jpg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6228184" y="2204864"/>
            <a:ext cx="2584847" cy="3446463"/>
          </a:xfrm>
        </p:spPr>
      </p:pic>
      <p:pic>
        <p:nvPicPr>
          <p:cNvPr id="8" name="Содержимое 7" descr="ТИМА.jpg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251520" y="1988840"/>
            <a:ext cx="2098793" cy="2798391"/>
          </a:xfrm>
        </p:spPr>
      </p:pic>
      <p:pic>
        <p:nvPicPr>
          <p:cNvPr id="9" name="Содержимое 4" descr="ЛЕПКА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2852936"/>
            <a:ext cx="3446463" cy="344646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РИСОВАНИЕ ЛАДОШКАМИ</a:t>
            </a:r>
            <a:endParaRPr lang="ru-RU" dirty="0"/>
          </a:p>
        </p:txBody>
      </p:sp>
      <p:pic>
        <p:nvPicPr>
          <p:cNvPr id="5" name="Содержимое 4" descr="ЛАДОШКИ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844824"/>
            <a:ext cx="4536504" cy="453650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060848"/>
            <a:ext cx="8424935" cy="406531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Я выбрала тему по самообразованию «Пальчиковые игры как способ развития речи и мелкой моторики рук  у детей», так как эта тема очень актуальна и имеет значение в жизни моих воспитанников. Детям очень нравится разучивать пальчиковые игры. Работа по развитию мелкой моторики предполагает тесное общение с детьми и родителями. Что благоприятно влияет на отношения и дружескую атмосферу в детском коллективе.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своего теоретического уровня, профессионального мастерства и компетентности.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Интегрировать пальчиковые игры, упражнения в речевой деятельности детей.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Развивать мелкую моторику пальцев рук у детей дошкольного возраста через использование разнообразных форм, методов и приемов.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Систематизировать работу по совершенствованию пальчиковой моторики.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Повысить заинтересованность родителей в вопросах развития мелкой моторики рук и привлечь их к работе по созданию развивающей среды в группе.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«Пальчиковые игры как способ развития речи и мелкой моторики рук 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у детей 3-4 лет»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683568" y="1988840"/>
            <a:ext cx="7783776" cy="4137640"/>
          </a:xfrm>
        </p:spPr>
        <p:txBody>
          <a:bodyPr/>
          <a:lstStyle/>
          <a:p>
            <a:r>
              <a:rPr lang="ru-RU" dirty="0" smtClean="0"/>
              <a:t>1.Бардышева Т. Ю. Здравствуй, пальчик. Пальчиковые игры. – М.: «Карапуз», 2007</a:t>
            </a:r>
          </a:p>
          <a:p>
            <a:r>
              <a:rPr lang="ru-RU" dirty="0" smtClean="0"/>
              <a:t>2.Большакова С. Е. Формирование мелкой моторики рук: Игры и упражнения. –М.: ТЦ Сфера, 2006</a:t>
            </a:r>
          </a:p>
          <a:p>
            <a:r>
              <a:rPr lang="ru-RU" dirty="0" smtClean="0"/>
              <a:t>3.Пименова Е. П. Пальчиковые игры. – Ростов-на-Дону: Феникс, 2007</a:t>
            </a:r>
          </a:p>
          <a:p>
            <a:r>
              <a:rPr lang="ru-RU" dirty="0" smtClean="0"/>
              <a:t>4.Тимофеева Е. Ю., Чернова Е. И. Пальчиковые шаги. Упражнения на развитие мелкой моторики. – СПб: Корона-Век, 2007</a:t>
            </a:r>
          </a:p>
          <a:p>
            <a:r>
              <a:rPr lang="ru-RU" dirty="0" smtClean="0"/>
              <a:t>5.Соколова Ю. А. Игры с пальчиками. – М.: </a:t>
            </a:r>
            <a:r>
              <a:rPr lang="ru-RU" dirty="0" err="1" smtClean="0"/>
              <a:t>Эксмо</a:t>
            </a:r>
            <a:r>
              <a:rPr lang="ru-RU" dirty="0" smtClean="0"/>
              <a:t>, 2006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Тема: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 «</a:t>
            </a:r>
            <a:r>
              <a:rPr lang="ru-RU" sz="3100" b="1" i="1" dirty="0" smtClean="0"/>
              <a:t>Пальчиковые игры как способ развития речи и мелкой моторики рук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i="1" dirty="0" smtClean="0"/>
              <a:t>у детей 3-4 лет»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6656" y="1844824"/>
            <a:ext cx="3822192" cy="4320480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/>
              <a:t>1.Заучивание пальчиковой игры «Замок», «Моя семья», «Дом»</a:t>
            </a:r>
          </a:p>
          <a:p>
            <a:pPr algn="l"/>
            <a:r>
              <a:rPr lang="ru-RU" sz="1800" b="1" dirty="0" smtClean="0"/>
              <a:t>2.Пальчиковая игра «Переложи игрушки».</a:t>
            </a:r>
          </a:p>
          <a:p>
            <a:pPr algn="l"/>
            <a:r>
              <a:rPr lang="ru-RU" sz="1800" b="1" dirty="0" smtClean="0"/>
              <a:t>3.Изображение пальцами различных фигур: «Очки», «Бинокль», «Стол», «Стул», «Замок».</a:t>
            </a:r>
          </a:p>
          <a:p>
            <a:pPr algn="l"/>
            <a:r>
              <a:rPr lang="ru-RU" sz="1800" b="1" dirty="0" smtClean="0"/>
              <a:t>4.Конструирование из палочек «Лесенка», «Квадрат», «Треугольник».</a:t>
            </a:r>
          </a:p>
          <a:p>
            <a:pPr algn="l"/>
            <a:r>
              <a:rPr lang="ru-RU" sz="1800" b="1" dirty="0" smtClean="0"/>
              <a:t>5.Игры с пипетками и водой. 6.Повторение игр на развитие тактильного восприятия: «Гладкий – шершавый»,</a:t>
            </a:r>
          </a:p>
          <a:p>
            <a:pPr algn="l"/>
            <a:r>
              <a:rPr lang="ru-RU" sz="1800" b="1" dirty="0" smtClean="0"/>
              <a:t>«Найди такой же на ощупь», «Чудесный мешочек».</a:t>
            </a:r>
            <a:endParaRPr lang="ru-RU" sz="18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2060849"/>
            <a:ext cx="3754376" cy="648072"/>
          </a:xfrm>
        </p:spPr>
        <p:txBody>
          <a:bodyPr>
            <a:normAutofit/>
          </a:bodyPr>
          <a:lstStyle/>
          <a:p>
            <a:r>
              <a:rPr lang="ru-RU" b="1" dirty="0" smtClean="0"/>
              <a:t>Пальчиковая игра «Дом»</a:t>
            </a:r>
            <a:endParaRPr lang="ru-RU" b="1" dirty="0"/>
          </a:p>
        </p:txBody>
      </p:sp>
      <p:pic>
        <p:nvPicPr>
          <p:cNvPr id="7" name="Содержимое 6" descr="гимнаст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364088" y="2852936"/>
            <a:ext cx="2592288" cy="345503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/>
          <a:lstStyle/>
          <a:p>
            <a:r>
              <a:rPr lang="ru-RU" dirty="0" smtClean="0"/>
              <a:t>Отчет по самообразованию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628800"/>
            <a:ext cx="3887288" cy="864096"/>
          </a:xfrm>
        </p:spPr>
        <p:txBody>
          <a:bodyPr>
            <a:normAutofit/>
          </a:bodyPr>
          <a:lstStyle/>
          <a:p>
            <a:r>
              <a:rPr lang="ru-RU" b="1" dirty="0" smtClean="0"/>
              <a:t>Пальчиковая игра «Семья»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628801"/>
            <a:ext cx="3754376" cy="79208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Пальчиковая игра «Замок»</a:t>
            </a:r>
            <a:endParaRPr lang="ru-RU" b="1" dirty="0"/>
          </a:p>
        </p:txBody>
      </p:sp>
      <p:pic>
        <p:nvPicPr>
          <p:cNvPr id="10" name="Содержимое 9" descr="гимн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2708920"/>
            <a:ext cx="2593301" cy="3456384"/>
          </a:xfrm>
        </p:spPr>
      </p:pic>
      <p:pic>
        <p:nvPicPr>
          <p:cNvPr id="8" name="Содержимое 7" descr="ЗАМОКК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491880" y="2708920"/>
            <a:ext cx="2176695" cy="2697163"/>
          </a:xfrm>
        </p:spPr>
      </p:pic>
      <p:pic>
        <p:nvPicPr>
          <p:cNvPr id="9" name="Содержимое 11" descr="игр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2780928"/>
            <a:ext cx="2757662" cy="26456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 по самообразованию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844824"/>
            <a:ext cx="3887288" cy="108012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Игры на развитие тактильного восприятия: «Гладкий – шершавый»</a:t>
            </a:r>
            <a:endParaRPr lang="ru-RU" b="1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4355976" y="1988840"/>
            <a:ext cx="4111241" cy="413732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b="1" dirty="0" smtClean="0"/>
              <a:t>Игры на развитие тактильного восприятия: «Найди такой же на ощупь»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Содержимое 8" descr="гладкий-шерш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3068960"/>
            <a:ext cx="2513292" cy="3349746"/>
          </a:xfrm>
          <a:prstGeom prst="rect">
            <a:avLst/>
          </a:prstGeom>
        </p:spPr>
      </p:pic>
      <p:pic>
        <p:nvPicPr>
          <p:cNvPr id="9" name="Содержимое 8" descr="МЯГКИЙ И ШЕРШ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88576" y="3284984"/>
            <a:ext cx="2213813" cy="2952328"/>
          </a:xfrm>
        </p:spPr>
      </p:pic>
      <p:pic>
        <p:nvPicPr>
          <p:cNvPr id="11" name="Содержимое 13" descr="глад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996952"/>
            <a:ext cx="2563681" cy="34169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 по самообразованию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00808"/>
            <a:ext cx="3815280" cy="100811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Игры на развитие тактильного восприятия: «Чудесный мешочек»</a:t>
            </a:r>
            <a:endParaRPr lang="ru-RU" b="1" dirty="0"/>
          </a:p>
        </p:txBody>
      </p:sp>
      <p:pic>
        <p:nvPicPr>
          <p:cNvPr id="10" name="Содержимое 9" descr="чудесн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4" y="2060848"/>
            <a:ext cx="3190776" cy="3784060"/>
          </a:xfrm>
        </p:spPr>
      </p:pic>
      <p:pic>
        <p:nvPicPr>
          <p:cNvPr id="12" name="Содержимое 11" descr="чудесный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331640" y="3140968"/>
            <a:ext cx="2576395" cy="26971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 по самообразованию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988840"/>
            <a:ext cx="3815280" cy="1329036"/>
          </a:xfrm>
        </p:spPr>
        <p:txBody>
          <a:bodyPr>
            <a:normAutofit/>
          </a:bodyPr>
          <a:lstStyle/>
          <a:p>
            <a:r>
              <a:rPr lang="ru-RU" b="1" dirty="0" smtClean="0"/>
              <a:t>Изображение пальцами различных фигур: «Очки»,  «Стол», «Стул», «Замок».</a:t>
            </a:r>
          </a:p>
          <a:p>
            <a:endParaRPr lang="ru-RU" dirty="0"/>
          </a:p>
        </p:txBody>
      </p:sp>
      <p:pic>
        <p:nvPicPr>
          <p:cNvPr id="12" name="Содержимое 11" descr="стул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652120" y="3933056"/>
            <a:ext cx="2090399" cy="2240646"/>
          </a:xfrm>
        </p:spPr>
      </p:pic>
      <p:pic>
        <p:nvPicPr>
          <p:cNvPr id="13" name="Содержимое 7" descr="оч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484784"/>
            <a:ext cx="2536361" cy="2298577"/>
          </a:xfrm>
          <a:prstGeom prst="rect">
            <a:avLst/>
          </a:prstGeom>
        </p:spPr>
      </p:pic>
      <p:pic>
        <p:nvPicPr>
          <p:cNvPr id="15" name="Содержимое 14" descr="стол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95536" y="3356992"/>
            <a:ext cx="2023663" cy="2697163"/>
          </a:xfrm>
        </p:spPr>
      </p:pic>
      <p:pic>
        <p:nvPicPr>
          <p:cNvPr id="16" name="Содержимое 6" descr="замо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3356992"/>
            <a:ext cx="2023663" cy="26971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 по самообразованию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1412776"/>
            <a:ext cx="5832648" cy="792088"/>
          </a:xfrm>
        </p:spPr>
        <p:txBody>
          <a:bodyPr/>
          <a:lstStyle/>
          <a:p>
            <a:r>
              <a:rPr lang="ru-RU" b="1" dirty="0" smtClean="0"/>
              <a:t>Игры с пипетками и водой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9" name="Содержимое 18" descr="пиппетт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2699792" y="2780928"/>
            <a:ext cx="2509907" cy="3345235"/>
          </a:xfrm>
        </p:spPr>
      </p:pic>
      <p:pic>
        <p:nvPicPr>
          <p:cNvPr id="17" name="Содержимое 16" descr="пипетт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3528" y="2204864"/>
            <a:ext cx="2023663" cy="2697163"/>
          </a:xfrm>
        </p:spPr>
      </p:pic>
      <p:pic>
        <p:nvPicPr>
          <p:cNvPr id="18" name="Содержимое 12" descr="пипе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348880"/>
            <a:ext cx="2311695" cy="30810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 по самообразованию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75656" y="1844824"/>
            <a:ext cx="5256584" cy="428165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Знакомство с пальчиковым театром </a:t>
            </a:r>
            <a:endParaRPr lang="ru-RU" b="1" dirty="0"/>
          </a:p>
        </p:txBody>
      </p:sp>
      <p:pic>
        <p:nvPicPr>
          <p:cNvPr id="8" name="Содержимое 4" descr="пальч теат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068960"/>
            <a:ext cx="2585857" cy="3446463"/>
          </a:xfrm>
          <a:prstGeom prst="rect">
            <a:avLst/>
          </a:prstGeom>
        </p:spPr>
      </p:pic>
      <p:pic>
        <p:nvPicPr>
          <p:cNvPr id="10" name="Содержимое 9" descr="театр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940152" y="2492896"/>
            <a:ext cx="2585857" cy="3446463"/>
          </a:xfrm>
        </p:spPr>
      </p:pic>
      <p:pic>
        <p:nvPicPr>
          <p:cNvPr id="11" name="Содержимое 6" descr="пальчик те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708920"/>
            <a:ext cx="2585857" cy="344646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499</TotalTime>
  <Words>462</Words>
  <Application>Microsoft Office PowerPoint</Application>
  <PresentationFormat>Экран (4:3)</PresentationFormat>
  <Paragraphs>64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 МБОУ «Средняя общеобразовательная школа №19» дошкольное отделение №3</vt:lpstr>
      <vt:lpstr>«Пальчиковые игры как способ развития речи и мелкой моторики рук  у детей 3-4 лет»</vt:lpstr>
      <vt:lpstr>Тема:  «Пальчиковые игры как способ развития речи и мелкой моторики рук  у детей 3-4 лет» </vt:lpstr>
      <vt:lpstr>Отчет по самообразованию </vt:lpstr>
      <vt:lpstr>Отчет по самообразованию</vt:lpstr>
      <vt:lpstr>Отчет по самообразованию</vt:lpstr>
      <vt:lpstr>Отчет по самообразованию</vt:lpstr>
      <vt:lpstr>Отчет по самообразованию </vt:lpstr>
      <vt:lpstr>Отчет по самообразованию</vt:lpstr>
      <vt:lpstr>ОТЧЕТ ПО САМООБРАЗОВАНИЮ</vt:lpstr>
      <vt:lpstr>ОТЧЕТ ПО САМООБРАЗОВАНИЮ</vt:lpstr>
      <vt:lpstr>ОТЧЕТ ПО САМООБРАЗОВАНИЮ </vt:lpstr>
      <vt:lpstr>ОТЧЕТ ПО САМООБРАЗОВАНИЮ</vt:lpstr>
      <vt:lpstr>ОТЧЕТ ПО САМООБРАЗОВАНИЮ </vt:lpstr>
      <vt:lpstr>ПАЛЬЧИКОВЫЕ ИГРЫ</vt:lpstr>
      <vt:lpstr>ОТЧЕТ ПО САМООБРАЗОВАНИЮ</vt:lpstr>
      <vt:lpstr>ИГРЫ С МОЗАИКОЙ</vt:lpstr>
      <vt:lpstr>ПЛАСТИЛИНОГРАФИЯ</vt:lpstr>
      <vt:lpstr>РИСОВАНИЕ ЛАДОШКАМИ</vt:lpstr>
      <vt:lpstr>СПИСОК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 о проделанной работе в группе №4 МБОУ «Средняя общеобразовательная школа №19» дошкольное отделение №2</dc:title>
  <dc:creator>Сергей</dc:creator>
  <cp:lastModifiedBy>Светланка</cp:lastModifiedBy>
  <cp:revision>62</cp:revision>
  <dcterms:created xsi:type="dcterms:W3CDTF">2025-05-28T17:11:00Z</dcterms:created>
  <dcterms:modified xsi:type="dcterms:W3CDTF">2026-05-21T18:26:00Z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10609BB96F9A45C88C0D04DABA9B3F37_13</vt:lpwstr>
  </property>
  <property fmtid="{D5CDD505-2E9C-101B-9397-08002B2CF9AE}" pid="3" name="KSOProductBuildVer">
    <vt:lpwstr>1049-12.2.0.20326</vt:lpwstr>
  </property>
</Properties>
</file>