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9" r:id="rId4"/>
    <p:sldId id="256" r:id="rId5"/>
    <p:sldId id="258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8C4FF4-6EE1-4A76-9B8F-B2F594D6C874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BF7A747-1B53-4B3F-B8D2-D8AB0E1281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24BD201-5F9C-4593-BEFD-74C971F0B552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B22E6F0-797A-404D-B2F0-96032D2C16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37A3035-02C7-4538-A480-C6887B19F5A6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18664C-3B03-4311-A452-8E87A1DF2E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152DDE1-E9F2-4B50-AB95-1A36B28481DE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87BA6C-DE82-4922-A007-5CB817EE4E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5011FA9-72D4-4D0D-AA04-5200C8F96D1C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4CBFCBB-F7D8-4AD9-B5F9-93687358CA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18AA105-3B9A-485F-A7BD-B3B1C1BFF994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9217202-91A5-4841-8837-12B3422A9C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003E727-7E97-4B76-A273-97C117DFD6DE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9F140D1-42AB-456C-B3EB-2E58162D29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2FDA9A-A9AF-4522-BA4E-959710ABA8F2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C4C3DF-49FF-4AA4-A1AB-8615103FAEC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1C31E6-6AC6-4E62-806B-D0CB1E8C6262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1B0E188-B191-46AC-99B7-5113417AE6A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9E59BE0-226E-4980-AAF5-F1A9DF7C7AE8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ED8319C-EFFD-43A6-A723-9E31BBA50F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94FB44-2B3A-4EA5-B708-4FEB9F41BBF1}" type="datetimeFigureOut">
              <a:rPr lang="ru-RU" smtClean="0"/>
              <a:pPr>
                <a:defRPr/>
              </a:pPr>
              <a:t>21.10.2023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C51498-F984-481A-8E8C-4DDFA9BC91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699CB88-5E1A-4FAC-892A-60949ACB1F6F}" type="datetimeFigureOut">
              <a:rPr lang="en-US" smtClean="0"/>
              <a:pPr/>
              <a:t>10/21/2023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pic>
        <p:nvPicPr>
          <p:cNvPr id="10" name="Рисунок 9" descr="Рисунок2.png"/>
          <p:cNvPicPr>
            <a:picLocks noChangeAspect="1"/>
          </p:cNvPicPr>
          <p:nvPr userDrawn="1"/>
        </p:nvPicPr>
        <p:blipFill>
          <a:blip r:embed="rId13" cstate="email">
            <a:lum/>
          </a:blip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  <a:effectLst>
            <a:outerShdw blurRad="50800" dist="38100" dir="16200000" rotWithShape="0">
              <a:schemeClr val="bg1">
                <a:alpha val="40000"/>
              </a:schemeClr>
            </a:outerShdw>
          </a:effectLst>
        </p:spPr>
      </p:pic>
      <p:sp>
        <p:nvSpPr>
          <p:cNvPr id="11" name="Прямоугольник 10"/>
          <p:cNvSpPr/>
          <p:nvPr userDrawn="1"/>
        </p:nvSpPr>
        <p:spPr>
          <a:xfrm>
            <a:off x="0" y="6572272"/>
            <a:ext cx="9144000" cy="28572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0" y="1285860"/>
            <a:ext cx="9144000" cy="5214974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  <a:effectLst>
            <a:outerShdw blurRad="1270000" dist="50800" dir="5400000" algn="ctr" rotWithShape="0">
              <a:schemeClr val="bg1">
                <a:alpha val="43000"/>
              </a:scheme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6" descr="http://s1.pic4you.ru/allimage/y2012/08-28/12216/2377746.png"/>
          <p:cNvPicPr>
            <a:picLocks noChangeAspect="1" noChangeArrowheads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7358082" y="4299072"/>
            <a:ext cx="1785918" cy="255892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экспериментирование основа поисково- исследовательской деятельности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5661248"/>
            <a:ext cx="5256584" cy="853555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 1 кв.кат.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Смыслова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Н.А.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Сергиев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Посад, 2021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412776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Мастер-класс для родителей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611560" y="548680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детский сад № 39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достоинство экспериментов, опытов которые мы проводим с детьми, позволяют ребенку взглянуть на окружающий мир по иному. Он может увидеть новое в известном и поменять точку зрения на предметы, явления, ситуации. Это расширяет границы познавательной деятельности, нужно лишь придать им необходимую направленность. В процессе экспериментирования идет обогащение памяти ребенка, активизируются его мыслительные процессы, так как постоянно возникает необходимость совершать операции анализа и синтеза, сравнения, классификации, обобщения.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родители, надеюсь, что мастер – класс вам понравился и вы будете вместе со своими детьми проводить такие же и другие экспериментирования с различными материалами.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большое.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новых встреч.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5886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static.vecteezy.com/system/resources/previews/000/361/676/original/vector-teacher-and-students-experim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67744" y="836712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285720" y="2357430"/>
            <a:ext cx="8572560" cy="2958538"/>
            <a:chOff x="1115616" y="2146448"/>
            <a:chExt cx="7165477" cy="3357926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11527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5085184"/>
              <a:ext cx="5084703" cy="4191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043607" y="620688"/>
            <a:ext cx="66071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продемонстрировать родителям некоторые виды экспериментирования с различными материалами.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познакомить со специальными знаниями и практическими умениями в области опытно-экспериментальной деятельности.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Обогащение и обмен опытом по данной теме.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992888" cy="10801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при проведении  экспериментов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47664" y="1844824"/>
            <a:ext cx="655272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Установите цель эксперимента (для чего мы проводим опыт).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Подберите материалы (список всего необходимого для проведения опыта).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Обсудите процесс (поэтапные инструкции по проведению эксперимента).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Подведите итоги (точное описание ожидаемого результата).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Объясните почему? Доступными для ребёнка словами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При проведении эксперимента главное безопасность вас и вашего ребёнка.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428596" y="928670"/>
            <a:ext cx="8358247" cy="4957894"/>
            <a:chOff x="607488" y="1344094"/>
            <a:chExt cx="7925326" cy="5909224"/>
          </a:xfrm>
        </p:grpSpPr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607488" y="1344094"/>
              <a:ext cx="7925326" cy="4486216"/>
              <a:chOff x="607288" y="-815361"/>
              <a:chExt cx="7925152" cy="560800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607288" y="-815361"/>
                <a:ext cx="7925152" cy="5502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ru-RU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  <p:sp>
            <p:nvSpPr>
              <p:cNvPr id="6" name="Прямоугольник 3"/>
              <p:cNvSpPr>
                <a:spLocks noChangeArrowheads="1"/>
              </p:cNvSpPr>
              <p:nvPr/>
            </p:nvSpPr>
            <p:spPr bwMode="auto">
              <a:xfrm>
                <a:off x="2699547" y="4196516"/>
                <a:ext cx="3628503" cy="596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b="1" dirty="0" smtClean="0">
                    <a:solidFill>
                      <a:prstClr val="black"/>
                    </a:solidFill>
                    <a:latin typeface="Monotype Corsiva" pitchFamily="66" charset="0"/>
                  </a:rPr>
                  <a:t>      </a:t>
                </a:r>
                <a:r>
                  <a:rPr lang="ru-RU" sz="2000" b="1" i="1" dirty="0" smtClean="0">
                    <a:solidFill>
                      <a:prstClr val="black"/>
                    </a:solidFill>
                    <a:latin typeface="Monotype Corsiva" pitchFamily="66" charset="0"/>
                  </a:rPr>
                  <a:t>  </a:t>
                </a:r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3921777" y="6813118"/>
              <a:ext cx="895513" cy="440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b="1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043608" y="562029"/>
            <a:ext cx="72007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и материал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Соль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Лёд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Нитка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Миска с водой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деревянных зубочисток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Пипетка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Кусок сахара-рафинада (не быстрорастворимый)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Жидкость для мытья посуды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апельсина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Чайная ложка молотого перца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Бумажное полотенце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Воздушный шарик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Шерстяной шарф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5720" y="1000108"/>
            <a:ext cx="857795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4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396892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«Возьми льдинку из воды, не замочив рук»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3671" y="976100"/>
            <a:ext cx="810809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опыта нам понадобиться: нитка, кубик льда, стакан воды, соль.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Опустим лёд в воду.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Нитку положим на край стакана, так что бы один конец лежал на кубике льда, плавающем на поверхности воды.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Насыплем немного соли на лёд и подождём 5-10 минут.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Возьмём за свободный конец нитки и вытащим кубик льда из стакана.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соль, попав на лёд, слегка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подтаивает небольшой его участок.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5-10 минут соль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растворяется в воде, а чистая вода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поверхности льда вместе с нитью.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2602" y="3212976"/>
            <a:ext cx="2275702" cy="33843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2939" y="5070157"/>
            <a:ext cx="2184965" cy="14551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692696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«Умные зубочистки»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340768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этого опыта нам понадобиться: иска с водой, 8 деревянных зубочисток, пипетка, кусок сахара-рафинада, жидкость для мытья посуды.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Располагаем зубочистки в лучиками в миске с водой.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 миски опускаем аккуратно опускаем кусок сахара – зубочистки начнут собираться к центру.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Убираем сахар чайной ложкой и капаем пипеткой в центр миски несколько капель жидкости для мытья посуды, - зубочистки «разбегутся».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сахар всасывает воду, создавая её движение, перемещающие зубочистки к центру. Мыло, растекаясь по воде, увлекает за собой частички воды, и они заставляют зубочистки «разбегаться».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9260" y="4957276"/>
            <a:ext cx="1905000" cy="15716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8813" y="4797153"/>
            <a:ext cx="1539332" cy="173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405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7931" y="548680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«Доказать, что в кожуре апельсина есть воздух»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98030" y="1646803"/>
            <a:ext cx="72368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Оборудование: 2 апельсина, большая миска с водой.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Положить апельсин в миску с водой, он будет плавать, если даже его утопить.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Положить очищенный апельсин в миску водой, он утонет.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Апельсин не тонет в воде, потому что в его кожуре есть воздух, он удерживает его на поверхности воды.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3729811"/>
            <a:ext cx="3672408" cy="275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4530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76672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«Статическое электричество»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124744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чайная ложка молотого перца, чайная ложка соли, бумажное полотенце, воздушный шарик, шерстяной шарф.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бумажное полотенце высыпаем соль и перец, смешиваем.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Надутый воздушный шарик, потереть о шерстяной шарф и поднести к смеси перца и соли.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Перец прилипнет к шарику, а соль останется на столе.</a:t>
            </a:r>
          </a:p>
          <a:p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 результате контакта не во всех предметах возможно разделение статических электрических разрядов.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4005064"/>
            <a:ext cx="3396470" cy="2717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354002"/>
            <a:ext cx="333375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489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04664"/>
            <a:ext cx="828092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Для успешных занятий экспериментальной деятельностью необходимо наличие обязательных условий: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самого ребёнка.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Благоприятная среда.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Грамотный доброжелательный помощник-взрослый.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Помните: вы играете роль источника информации наравне с прочими-такими, как книги, фильмы,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нтернет и др.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слово для родителей «Помочь», но не «Сделать вместо».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Лучше тогда не делать совсем, чем делать вместо ребёнка.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свободного выбора источника информации предоставляется ребёнку.</a:t>
            </a:r>
          </a:p>
        </p:txBody>
      </p:sp>
    </p:spTree>
    <p:extLst>
      <p:ext uri="{BB962C8B-B14F-4D97-AF65-F5344CB8AC3E}">
        <p14:creationId xmlns:p14="http://schemas.microsoft.com/office/powerpoint/2010/main" xmlns="" val="4196094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1297</TotalTime>
  <Words>690</Words>
  <Application>Microsoft Office PowerPoint</Application>
  <PresentationFormat>Экран (4:3)</PresentationFormat>
  <Paragraphs>77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Детское экспериментирование основа поисково- исследовательской деятельности</vt:lpstr>
      <vt:lpstr>Слайд 2</vt:lpstr>
      <vt:lpstr>Правила при проведении  экспериментов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Светланка</cp:lastModifiedBy>
  <cp:revision>46</cp:revision>
  <dcterms:created xsi:type="dcterms:W3CDTF">2014-06-24T15:51:35Z</dcterms:created>
  <dcterms:modified xsi:type="dcterms:W3CDTF">2023-10-21T16:25:51Z</dcterms:modified>
</cp:coreProperties>
</file>