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Lst>
  <p:sldSz cx="6858000" cy="9906000" type="A4"/>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p:scale>
          <a:sx n="66" d="100"/>
          <a:sy n="66" d="100"/>
        </p:scale>
        <p:origin x="1170" y="-8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ru-RU" smtClean="0"/>
              <a:t>Образец заголовка</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D011BBF-1219-488F-9C81-F9D66C4E3983}" type="datetimeFigureOut">
              <a:rPr lang="ru-RU" smtClean="0"/>
              <a:t>12.06.2024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A270875-1192-4465-BDF5-A095D6248CC9}" type="slidenum">
              <a:rPr lang="ru-RU" smtClean="0"/>
              <a:t>‹#›</a:t>
            </a:fld>
            <a:endParaRPr lang="ru-RU"/>
          </a:p>
        </p:txBody>
      </p:sp>
    </p:spTree>
    <p:extLst>
      <p:ext uri="{BB962C8B-B14F-4D97-AF65-F5344CB8AC3E}">
        <p14:creationId xmlns:p14="http://schemas.microsoft.com/office/powerpoint/2010/main" val="3665905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D011BBF-1219-488F-9C81-F9D66C4E3983}" type="datetimeFigureOut">
              <a:rPr lang="ru-RU" smtClean="0"/>
              <a:t>12.06.2024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A270875-1192-4465-BDF5-A095D6248CC9}" type="slidenum">
              <a:rPr lang="ru-RU" smtClean="0"/>
              <a:t>‹#›</a:t>
            </a:fld>
            <a:endParaRPr lang="ru-RU"/>
          </a:p>
        </p:txBody>
      </p:sp>
    </p:spTree>
    <p:extLst>
      <p:ext uri="{BB962C8B-B14F-4D97-AF65-F5344CB8AC3E}">
        <p14:creationId xmlns:p14="http://schemas.microsoft.com/office/powerpoint/2010/main" val="2144365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D011BBF-1219-488F-9C81-F9D66C4E3983}" type="datetimeFigureOut">
              <a:rPr lang="ru-RU" smtClean="0"/>
              <a:t>12.06.2024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A270875-1192-4465-BDF5-A095D6248CC9}" type="slidenum">
              <a:rPr lang="ru-RU" smtClean="0"/>
              <a:t>‹#›</a:t>
            </a:fld>
            <a:endParaRPr lang="ru-RU"/>
          </a:p>
        </p:txBody>
      </p:sp>
    </p:spTree>
    <p:extLst>
      <p:ext uri="{BB962C8B-B14F-4D97-AF65-F5344CB8AC3E}">
        <p14:creationId xmlns:p14="http://schemas.microsoft.com/office/powerpoint/2010/main" val="12449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D011BBF-1219-488F-9C81-F9D66C4E3983}" type="datetimeFigureOut">
              <a:rPr lang="ru-RU" smtClean="0"/>
              <a:t>12.06.2024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A270875-1192-4465-BDF5-A095D6248CC9}" type="slidenum">
              <a:rPr lang="ru-RU" smtClean="0"/>
              <a:t>‹#›</a:t>
            </a:fld>
            <a:endParaRPr lang="ru-RU"/>
          </a:p>
        </p:txBody>
      </p:sp>
    </p:spTree>
    <p:extLst>
      <p:ext uri="{BB962C8B-B14F-4D97-AF65-F5344CB8AC3E}">
        <p14:creationId xmlns:p14="http://schemas.microsoft.com/office/powerpoint/2010/main" val="2363558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ru-RU" smtClean="0"/>
              <a:t>Образец заголовка</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D011BBF-1219-488F-9C81-F9D66C4E3983}" type="datetimeFigureOut">
              <a:rPr lang="ru-RU" smtClean="0"/>
              <a:t>12.06.2024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A270875-1192-4465-BDF5-A095D6248CC9}" type="slidenum">
              <a:rPr lang="ru-RU" smtClean="0"/>
              <a:t>‹#›</a:t>
            </a:fld>
            <a:endParaRPr lang="ru-RU"/>
          </a:p>
        </p:txBody>
      </p:sp>
    </p:spTree>
    <p:extLst>
      <p:ext uri="{BB962C8B-B14F-4D97-AF65-F5344CB8AC3E}">
        <p14:creationId xmlns:p14="http://schemas.microsoft.com/office/powerpoint/2010/main" val="241465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D011BBF-1219-488F-9C81-F9D66C4E3983}" type="datetimeFigureOut">
              <a:rPr lang="ru-RU" smtClean="0"/>
              <a:t>12.06.2024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A270875-1192-4465-BDF5-A095D6248CC9}" type="slidenum">
              <a:rPr lang="ru-RU" smtClean="0"/>
              <a:t>‹#›</a:t>
            </a:fld>
            <a:endParaRPr lang="ru-RU"/>
          </a:p>
        </p:txBody>
      </p:sp>
    </p:spTree>
    <p:extLst>
      <p:ext uri="{BB962C8B-B14F-4D97-AF65-F5344CB8AC3E}">
        <p14:creationId xmlns:p14="http://schemas.microsoft.com/office/powerpoint/2010/main" val="1599950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Content Placeholder 3"/>
          <p:cNvSpPr>
            <a:spLocks noGrp="1"/>
          </p:cNvSpPr>
          <p:nvPr>
            <p:ph sz="half" idx="2"/>
          </p:nvPr>
        </p:nvSpPr>
        <p:spPr>
          <a:xfrm>
            <a:off x="472381" y="3618442"/>
            <a:ext cx="2901255" cy="532218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Content Placeholder 5"/>
          <p:cNvSpPr>
            <a:spLocks noGrp="1"/>
          </p:cNvSpPr>
          <p:nvPr>
            <p:ph sz="quarter" idx="4"/>
          </p:nvPr>
        </p:nvSpPr>
        <p:spPr>
          <a:xfrm>
            <a:off x="3471863" y="3618442"/>
            <a:ext cx="2915543" cy="532218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D011BBF-1219-488F-9C81-F9D66C4E3983}" type="datetimeFigureOut">
              <a:rPr lang="ru-RU" smtClean="0"/>
              <a:t>12.06.2024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A270875-1192-4465-BDF5-A095D6248CC9}" type="slidenum">
              <a:rPr lang="ru-RU" smtClean="0"/>
              <a:t>‹#›</a:t>
            </a:fld>
            <a:endParaRPr lang="ru-RU"/>
          </a:p>
        </p:txBody>
      </p:sp>
    </p:spTree>
    <p:extLst>
      <p:ext uri="{BB962C8B-B14F-4D97-AF65-F5344CB8AC3E}">
        <p14:creationId xmlns:p14="http://schemas.microsoft.com/office/powerpoint/2010/main" val="4026939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D011BBF-1219-488F-9C81-F9D66C4E3983}" type="datetimeFigureOut">
              <a:rPr lang="ru-RU" smtClean="0"/>
              <a:t>12.06.2024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A270875-1192-4465-BDF5-A095D6248CC9}" type="slidenum">
              <a:rPr lang="ru-RU" smtClean="0"/>
              <a:t>‹#›</a:t>
            </a:fld>
            <a:endParaRPr lang="ru-RU"/>
          </a:p>
        </p:txBody>
      </p:sp>
    </p:spTree>
    <p:extLst>
      <p:ext uri="{BB962C8B-B14F-4D97-AF65-F5344CB8AC3E}">
        <p14:creationId xmlns:p14="http://schemas.microsoft.com/office/powerpoint/2010/main" val="3619981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011BBF-1219-488F-9C81-F9D66C4E3983}" type="datetimeFigureOut">
              <a:rPr lang="ru-RU" smtClean="0"/>
              <a:t>12.06.2024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A270875-1192-4465-BDF5-A095D6248CC9}" type="slidenum">
              <a:rPr lang="ru-RU" smtClean="0"/>
              <a:t>‹#›</a:t>
            </a:fld>
            <a:endParaRPr lang="ru-RU"/>
          </a:p>
        </p:txBody>
      </p:sp>
    </p:spTree>
    <p:extLst>
      <p:ext uri="{BB962C8B-B14F-4D97-AF65-F5344CB8AC3E}">
        <p14:creationId xmlns:p14="http://schemas.microsoft.com/office/powerpoint/2010/main" val="2780806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ru-RU" smtClean="0"/>
              <a:t>Образец заголовка</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2D011BBF-1219-488F-9C81-F9D66C4E3983}" type="datetimeFigureOut">
              <a:rPr lang="ru-RU" smtClean="0"/>
              <a:t>12.06.2024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A270875-1192-4465-BDF5-A095D6248CC9}" type="slidenum">
              <a:rPr lang="ru-RU" smtClean="0"/>
              <a:t>‹#›</a:t>
            </a:fld>
            <a:endParaRPr lang="ru-RU"/>
          </a:p>
        </p:txBody>
      </p:sp>
    </p:spTree>
    <p:extLst>
      <p:ext uri="{BB962C8B-B14F-4D97-AF65-F5344CB8AC3E}">
        <p14:creationId xmlns:p14="http://schemas.microsoft.com/office/powerpoint/2010/main" val="3928803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smtClean="0"/>
              <a:t>Вставка рисунка</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2D011BBF-1219-488F-9C81-F9D66C4E3983}" type="datetimeFigureOut">
              <a:rPr lang="ru-RU" smtClean="0"/>
              <a:t>12.06.2024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A270875-1192-4465-BDF5-A095D6248CC9}" type="slidenum">
              <a:rPr lang="ru-RU" smtClean="0"/>
              <a:t>‹#›</a:t>
            </a:fld>
            <a:endParaRPr lang="ru-RU"/>
          </a:p>
        </p:txBody>
      </p:sp>
    </p:spTree>
    <p:extLst>
      <p:ext uri="{BB962C8B-B14F-4D97-AF65-F5344CB8AC3E}">
        <p14:creationId xmlns:p14="http://schemas.microsoft.com/office/powerpoint/2010/main" val="523495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2000" r="-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2D011BBF-1219-488F-9C81-F9D66C4E3983}" type="datetimeFigureOut">
              <a:rPr lang="ru-RU" smtClean="0"/>
              <a:t>12.06.2024</a:t>
            </a:fld>
            <a:endParaRPr lang="ru-RU"/>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A270875-1192-4465-BDF5-A095D6248CC9}" type="slidenum">
              <a:rPr lang="ru-RU" smtClean="0"/>
              <a:t>‹#›</a:t>
            </a:fld>
            <a:endParaRPr lang="ru-RU"/>
          </a:p>
        </p:txBody>
      </p:sp>
    </p:spTree>
    <p:extLst>
      <p:ext uri="{BB962C8B-B14F-4D97-AF65-F5344CB8AC3E}">
        <p14:creationId xmlns:p14="http://schemas.microsoft.com/office/powerpoint/2010/main" val="28486235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704850" y="4953000"/>
            <a:ext cx="5486400" cy="4114800"/>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953500"/>
            <a:ext cx="1028700" cy="1028700"/>
          </a:xfrm>
          <a:prstGeom prst="rect">
            <a:avLst/>
          </a:prstGeom>
        </p:spPr>
      </p:pic>
      <p:sp>
        <p:nvSpPr>
          <p:cNvPr id="8" name="Прямоугольник 7"/>
          <p:cNvSpPr/>
          <p:nvPr/>
        </p:nvSpPr>
        <p:spPr>
          <a:xfrm>
            <a:off x="988786" y="891593"/>
            <a:ext cx="4918528" cy="3477875"/>
          </a:xfrm>
          <a:prstGeom prst="rect">
            <a:avLst/>
          </a:prstGeom>
        </p:spPr>
        <p:txBody>
          <a:bodyPr wrap="square">
            <a:spAutoFit/>
          </a:bodyPr>
          <a:lstStyle/>
          <a:p>
            <a:pPr algn="ctr"/>
            <a:r>
              <a:rPr lang="ru-RU" sz="4400" b="1" dirty="0">
                <a:solidFill>
                  <a:srgbClr val="00B0F0"/>
                </a:solidFill>
                <a:latin typeface="Agatha-Modern" panose="020B7200000000000000" pitchFamily="34" charset="0"/>
                <a:ea typeface="+mj-ea"/>
                <a:cs typeface="+mj-cs"/>
              </a:rPr>
              <a:t>Консультация для родителей: </a:t>
            </a:r>
            <a:br>
              <a:rPr lang="ru-RU" sz="4400" b="1" dirty="0">
                <a:solidFill>
                  <a:srgbClr val="00B0F0"/>
                </a:solidFill>
                <a:latin typeface="Agatha-Modern" panose="020B7200000000000000" pitchFamily="34" charset="0"/>
                <a:ea typeface="+mj-ea"/>
                <a:cs typeface="+mj-cs"/>
              </a:rPr>
            </a:br>
            <a:r>
              <a:rPr lang="ru-RU" sz="4400" b="1" dirty="0">
                <a:solidFill>
                  <a:srgbClr val="00B0F0"/>
                </a:solidFill>
                <a:latin typeface="Agatha-Modern" panose="020B7200000000000000" pitchFamily="34" charset="0"/>
                <a:ea typeface="+mj-ea"/>
                <a:cs typeface="+mj-cs"/>
              </a:rPr>
              <a:t>«Детская площадка. </a:t>
            </a:r>
            <a:br>
              <a:rPr lang="ru-RU" sz="4400" b="1" dirty="0">
                <a:solidFill>
                  <a:srgbClr val="00B0F0"/>
                </a:solidFill>
                <a:latin typeface="Agatha-Modern" panose="020B7200000000000000" pitchFamily="34" charset="0"/>
                <a:ea typeface="+mj-ea"/>
                <a:cs typeface="+mj-cs"/>
              </a:rPr>
            </a:br>
            <a:r>
              <a:rPr lang="ru-RU" sz="4400" b="1" dirty="0" smtClean="0">
                <a:solidFill>
                  <a:srgbClr val="00B0F0"/>
                </a:solidFill>
                <a:latin typeface="Agatha-Modern" panose="020B7200000000000000" pitchFamily="34" charset="0"/>
                <a:ea typeface="+mj-ea"/>
                <a:cs typeface="+mj-cs"/>
              </a:rPr>
              <a:t>Как избежать </a:t>
            </a:r>
            <a:r>
              <a:rPr lang="ru-RU" sz="4400" b="1" dirty="0">
                <a:solidFill>
                  <a:srgbClr val="00B0F0"/>
                </a:solidFill>
                <a:latin typeface="Agatha-Modern" panose="020B7200000000000000" pitchFamily="34" charset="0"/>
                <a:ea typeface="+mj-ea"/>
                <a:cs typeface="+mj-cs"/>
              </a:rPr>
              <a:t/>
            </a:r>
            <a:br>
              <a:rPr lang="ru-RU" sz="4400" b="1" dirty="0">
                <a:solidFill>
                  <a:srgbClr val="00B0F0"/>
                </a:solidFill>
                <a:latin typeface="Agatha-Modern" panose="020B7200000000000000" pitchFamily="34" charset="0"/>
                <a:ea typeface="+mj-ea"/>
                <a:cs typeface="+mj-cs"/>
              </a:rPr>
            </a:br>
            <a:r>
              <a:rPr lang="ru-RU" sz="4400" b="1" dirty="0">
                <a:solidFill>
                  <a:srgbClr val="00B0F0"/>
                </a:solidFill>
                <a:latin typeface="Agatha-Modern" panose="020B7200000000000000" pitchFamily="34" charset="0"/>
                <a:ea typeface="+mj-ea"/>
                <a:cs typeface="+mj-cs"/>
              </a:rPr>
              <a:t>конфликтов и истерик?»</a:t>
            </a:r>
            <a:endParaRPr lang="ru-RU" sz="2000" dirty="0"/>
          </a:p>
        </p:txBody>
      </p:sp>
    </p:spTree>
    <p:extLst>
      <p:ext uri="{BB962C8B-B14F-4D97-AF65-F5344CB8AC3E}">
        <p14:creationId xmlns:p14="http://schemas.microsoft.com/office/powerpoint/2010/main" val="14828685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clrChange>
              <a:clrFrom>
                <a:srgbClr val="FFFFFF"/>
              </a:clrFrom>
              <a:clrTo>
                <a:srgbClr val="FFFFFF">
                  <a:alpha val="0"/>
                </a:srgbClr>
              </a:clrTo>
            </a:clrChange>
          </a:blip>
          <a:stretch>
            <a:fillRect/>
          </a:stretch>
        </p:blipFill>
        <p:spPr>
          <a:xfrm>
            <a:off x="4644712" y="1677588"/>
            <a:ext cx="2213288" cy="2747531"/>
          </a:xfrm>
          <a:prstGeom prst="rect">
            <a:avLst/>
          </a:prstGeom>
        </p:spPr>
      </p:pic>
      <p:sp>
        <p:nvSpPr>
          <p:cNvPr id="4" name="Прямоугольник 3"/>
          <p:cNvSpPr/>
          <p:nvPr/>
        </p:nvSpPr>
        <p:spPr>
          <a:xfrm>
            <a:off x="667657" y="688975"/>
            <a:ext cx="5428389" cy="1569660"/>
          </a:xfrm>
          <a:prstGeom prst="rect">
            <a:avLst/>
          </a:prstGeom>
        </p:spPr>
        <p:txBody>
          <a:bodyPr wrap="square">
            <a:spAutoFit/>
          </a:bodyPr>
          <a:lstStyle/>
          <a:p>
            <a:pPr algn="just"/>
            <a:r>
              <a:rPr lang="ru-RU" sz="1600" dirty="0" smtClean="0">
                <a:latin typeface="Times New Roman" panose="02020603050405020304" pitchFamily="18" charset="0"/>
                <a:cs typeface="Times New Roman" panose="02020603050405020304" pitchFamily="18" charset="0"/>
              </a:rPr>
              <a:t>	Детская </a:t>
            </a:r>
            <a:r>
              <a:rPr lang="ru-RU" sz="1600" dirty="0">
                <a:latin typeface="Times New Roman" panose="02020603050405020304" pitchFamily="18" charset="0"/>
                <a:cs typeface="Times New Roman" panose="02020603050405020304" pitchFamily="18" charset="0"/>
              </a:rPr>
              <a:t>игровая площадка - это место, где дети познают мир, пытаются</a:t>
            </a:r>
          </a:p>
          <a:p>
            <a:pPr algn="just"/>
            <a:r>
              <a:rPr lang="ru-RU" sz="1600" dirty="0">
                <a:latin typeface="Times New Roman" panose="02020603050405020304" pitchFamily="18" charset="0"/>
                <a:cs typeface="Times New Roman" panose="02020603050405020304" pitchFamily="18" charset="0"/>
              </a:rPr>
              <a:t>взаимодействовать с другими людьми и вообще проводят достаточно </a:t>
            </a:r>
            <a:r>
              <a:rPr lang="ru-RU" sz="1600" dirty="0" smtClean="0">
                <a:latin typeface="Times New Roman" panose="02020603050405020304" pitchFamily="18" charset="0"/>
                <a:cs typeface="Times New Roman" panose="02020603050405020304" pitchFamily="18" charset="0"/>
              </a:rPr>
              <a:t>большое количество </a:t>
            </a:r>
            <a:r>
              <a:rPr lang="ru-RU" sz="1600" dirty="0">
                <a:latin typeface="Times New Roman" panose="02020603050405020304" pitchFamily="18" charset="0"/>
                <a:cs typeface="Times New Roman" panose="02020603050405020304" pitchFamily="18" charset="0"/>
              </a:rPr>
              <a:t>времени. Нередко на детской площадке могут </a:t>
            </a:r>
            <a:r>
              <a:rPr lang="ru-RU" sz="1600" dirty="0" smtClean="0">
                <a:latin typeface="Times New Roman" panose="02020603050405020304" pitchFamily="18" charset="0"/>
                <a:cs typeface="Times New Roman" panose="02020603050405020304" pitchFamily="18" charset="0"/>
              </a:rPr>
              <a:t>возникать конфликтные </a:t>
            </a:r>
            <a:r>
              <a:rPr lang="ru-RU" sz="1600" dirty="0">
                <a:latin typeface="Times New Roman" panose="02020603050405020304" pitchFamily="18" charset="0"/>
                <a:cs typeface="Times New Roman" panose="02020603050405020304" pitchFamily="18" charset="0"/>
              </a:rPr>
              <a:t>ситуации и истерики. </a:t>
            </a:r>
            <a:r>
              <a:rPr lang="ru-RU" sz="1600" dirty="0">
                <a:latin typeface="Times New Roman" panose="02020603050405020304" pitchFamily="18" charset="0"/>
                <a:cs typeface="Times New Roman" panose="02020603050405020304" pitchFamily="18" charset="0"/>
              </a:rPr>
              <a:t>Как этого избежать и предупредить?</a:t>
            </a:r>
            <a:endParaRPr lang="ru-RU" sz="16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667657" y="2137832"/>
            <a:ext cx="4151086" cy="2308324"/>
          </a:xfrm>
          <a:prstGeom prst="rect">
            <a:avLst/>
          </a:prstGeom>
        </p:spPr>
        <p:txBody>
          <a:bodyPr wrap="square">
            <a:spAutoFit/>
          </a:bodyPr>
          <a:lstStyle/>
          <a:p>
            <a:pPr algn="just"/>
            <a:r>
              <a:rPr lang="ru-RU" sz="1600" dirty="0">
                <a:latin typeface="Times New Roman" panose="02020603050405020304" pitchFamily="18" charset="0"/>
                <a:cs typeface="Times New Roman" panose="02020603050405020304" pitchFamily="18" charset="0"/>
              </a:rPr>
              <a:t>1. Всегда берите с собой на площадку игрушки. Даже если малыш ими и не будет играть, их можно использовать, чтобы поменять на чужую игрушку, которая будет нравиться малышу. Пусть ребенок сам выберет, что хочет взять. Хорошо если бы у него была бы собственная сумочка или рюкзак, куда он положит нужные ему вещи и сам будет их нести (для детей от 2-х лет).</a:t>
            </a:r>
            <a:endParaRPr lang="ru-RU" sz="16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667657" y="4398069"/>
            <a:ext cx="5428389" cy="2031325"/>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2. Одевайте ребенка на прогулку не как «на праздник». Ребенок должен иметь возможность упасть, измазаться и знать, что ему за это ничего не будет - только так он сможет познать мир полностью. Если на улице мокрая погода - резиновые сапоги прекрасный выход из ситуации. Хорошо иметь с собой на прогулке сухие и влажные салфетки.</a:t>
            </a:r>
            <a:endParaRPr lang="ru-RU"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a:stretch>
            <a:fillRect/>
          </a:stretch>
        </p:blipFill>
        <p:spPr>
          <a:xfrm>
            <a:off x="-542" y="8755524"/>
            <a:ext cx="1124492" cy="1124492"/>
          </a:xfrm>
          <a:prstGeom prst="rect">
            <a:avLst/>
          </a:prstGeom>
        </p:spPr>
      </p:pic>
      <p:sp>
        <p:nvSpPr>
          <p:cNvPr id="8" name="Прямоугольник 7"/>
          <p:cNvSpPr/>
          <p:nvPr/>
        </p:nvSpPr>
        <p:spPr>
          <a:xfrm>
            <a:off x="667656" y="6318046"/>
            <a:ext cx="5428389" cy="2862322"/>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3. Старайтесь как можно меньше запрещать ребенку.</a:t>
            </a:r>
          </a:p>
          <a:p>
            <a:pPr algn="just"/>
            <a:r>
              <a:rPr lang="ru-RU" dirty="0">
                <a:latin typeface="Times New Roman" panose="02020603050405020304" pitchFamily="18" charset="0"/>
                <a:cs typeface="Times New Roman" panose="02020603050405020304" pitchFamily="18" charset="0"/>
              </a:rPr>
              <a:t>Конечно, если это касается безопасности настаивайте на том, чтобы вы были рядом. То есть, когда 1,5 летний малыш пытается залезть на горку, не возбраняйте сразу и не убирайте с горки, а помогите ему познать новый «инструмент», будучи рядом и «страхуя» его. Или если ребенок подошел к луже, не зовите его сразу оттуда, а дайте лучше палочку в руки и покажите, как можно «играть» с лужей так, чтобы не замочитесь.</a:t>
            </a:r>
          </a:p>
        </p:txBody>
      </p:sp>
    </p:spTree>
    <p:extLst>
      <p:ext uri="{BB962C8B-B14F-4D97-AF65-F5344CB8AC3E}">
        <p14:creationId xmlns:p14="http://schemas.microsoft.com/office/powerpoint/2010/main" val="26262594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srcRect b="11386"/>
          <a:stretch/>
        </p:blipFill>
        <p:spPr>
          <a:xfrm>
            <a:off x="2467427" y="7882062"/>
            <a:ext cx="2380343" cy="1310224"/>
          </a:xfrm>
          <a:prstGeom prst="rect">
            <a:avLst/>
          </a:prstGeom>
        </p:spPr>
      </p:pic>
      <p:sp>
        <p:nvSpPr>
          <p:cNvPr id="6" name="Прямоугольник 5"/>
          <p:cNvSpPr/>
          <p:nvPr/>
        </p:nvSpPr>
        <p:spPr>
          <a:xfrm>
            <a:off x="663685" y="756820"/>
            <a:ext cx="5486946" cy="1754326"/>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4. </a:t>
            </a:r>
            <a:r>
              <a:rPr lang="ru-RU" dirty="0" smtClean="0">
                <a:latin typeface="Times New Roman" panose="02020603050405020304" pitchFamily="18" charset="0"/>
                <a:cs typeface="Times New Roman" panose="02020603050405020304" pitchFamily="18" charset="0"/>
              </a:rPr>
              <a:t>Не </a:t>
            </a:r>
            <a:r>
              <a:rPr lang="ru-RU" dirty="0">
                <a:latin typeface="Times New Roman" panose="02020603050405020304" pitchFamily="18" charset="0"/>
                <a:cs typeface="Times New Roman" panose="02020603050405020304" pitchFamily="18" charset="0"/>
              </a:rPr>
              <a:t>будьте пассивными. Пробуйте играть с ребенком - машинками, коляской, мячиком, в </a:t>
            </a:r>
            <a:r>
              <a:rPr lang="ru-RU" dirty="0" smtClean="0">
                <a:latin typeface="Times New Roman" panose="02020603050405020304" pitchFamily="18" charset="0"/>
                <a:cs typeface="Times New Roman" panose="02020603050405020304" pitchFamily="18" charset="0"/>
              </a:rPr>
              <a:t>прятки..., </a:t>
            </a:r>
            <a:r>
              <a:rPr lang="ru-RU" dirty="0">
                <a:latin typeface="Times New Roman" panose="02020603050405020304" pitchFamily="18" charset="0"/>
                <a:cs typeface="Times New Roman" panose="02020603050405020304" pitchFamily="18" charset="0"/>
              </a:rPr>
              <a:t>только следуйте за желаниями ребенка, привносит свои идеи только тогда, когда видите, что ребенок заскучал и не знает, чем заняться или как способ переключить внимание (для маленьких детей).</a:t>
            </a:r>
            <a:endParaRPr lang="ru-RU"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644660" y="2511146"/>
            <a:ext cx="5505971" cy="5909310"/>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5. </a:t>
            </a:r>
            <a:r>
              <a:rPr lang="ru-RU" dirty="0" smtClean="0">
                <a:latin typeface="Times New Roman" panose="02020603050405020304" pitchFamily="18" charset="0"/>
                <a:cs typeface="Times New Roman" panose="02020603050405020304" pitchFamily="18" charset="0"/>
              </a:rPr>
              <a:t>Не </a:t>
            </a:r>
            <a:r>
              <a:rPr lang="ru-RU" dirty="0">
                <a:latin typeface="Times New Roman" panose="02020603050405020304" pitchFamily="18" charset="0"/>
                <a:cs typeface="Times New Roman" panose="02020603050405020304" pitchFamily="18" charset="0"/>
              </a:rPr>
              <a:t>игнорируйте моменты, когда ребенок берет без спросу чужую игрушку. </a:t>
            </a:r>
            <a:r>
              <a:rPr lang="ru-RU" dirty="0">
                <a:latin typeface="Times New Roman" panose="02020603050405020304" pitchFamily="18" charset="0"/>
                <a:cs typeface="Times New Roman" panose="02020603050405020304" pitchFamily="18" charset="0"/>
              </a:rPr>
              <a:t>Малышам надо объяснить, что это не его и просто так чужое брать нельзя. Если ребенок совсем маленький, покажите ему пример как надо просить игрушку или как надо меняться. Очень важно, чтобы вы озвучили просьбу, таким образом научив ребенка правильно формулировать нужные фразы. Если хозяин не хочет ни давать игрушку, ни делиться, объясните своему малышу, что мальчик или девочка не хотят давать, у каждого есть свои </a:t>
            </a:r>
          </a:p>
          <a:p>
            <a:r>
              <a:rPr lang="ru-RU" dirty="0">
                <a:latin typeface="Times New Roman" panose="02020603050405020304" pitchFamily="18" charset="0"/>
                <a:cs typeface="Times New Roman" panose="02020603050405020304" pitchFamily="18" charset="0"/>
              </a:rPr>
              <a:t>вещи и это нормально</a:t>
            </a:r>
            <a:r>
              <a:rPr lang="ru-RU" dirty="0" smtClean="0">
                <a:latin typeface="Times New Roman" panose="02020603050405020304" pitchFamily="18" charset="0"/>
                <a:cs typeface="Times New Roman" panose="02020603050405020304" pitchFamily="18" charset="0"/>
              </a:rPr>
              <a:t>.</a:t>
            </a:r>
          </a:p>
          <a:p>
            <a:pPr algn="just"/>
            <a:r>
              <a:rPr lang="ru-RU" dirty="0">
                <a:latin typeface="Times New Roman" panose="02020603050405020304" pitchFamily="18" charset="0"/>
                <a:cs typeface="Times New Roman" panose="02020603050405020304" pitchFamily="18" charset="0"/>
              </a:rPr>
              <a:t>6. Если ваш ребенок ударил кого-то, обязательно подчеркните то, что так делать нельзя.</a:t>
            </a:r>
          </a:p>
          <a:p>
            <a:pPr algn="just"/>
            <a:r>
              <a:rPr lang="ru-RU" dirty="0">
                <a:latin typeface="Times New Roman" panose="02020603050405020304" pitchFamily="18" charset="0"/>
                <a:cs typeface="Times New Roman" panose="02020603050405020304" pitchFamily="18" charset="0"/>
              </a:rPr>
              <a:t>И покажите на собственном примере, как следует решить конфликт по-другому (например, ваш мальчик толкнул другого поскольку тот насыпал на него песок. Покажите ребенку другой способ разрешения ситуации - «мне неприятно, что ты сыпешь на меня песок, не делай так!»). Учите разрешать конфликты, не обращаясь сразу к кулакам.</a:t>
            </a:r>
          </a:p>
          <a:p>
            <a:endParaRPr lang="ru-RU" dirty="0">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3"/>
          <a:stretch>
            <a:fillRect/>
          </a:stretch>
        </p:blipFill>
        <p:spPr>
          <a:xfrm>
            <a:off x="6150631" y="6745464"/>
            <a:ext cx="823031" cy="818459"/>
          </a:xfrm>
          <a:prstGeom prst="rect">
            <a:avLst/>
          </a:prstGeom>
        </p:spPr>
      </p:pic>
    </p:spTree>
    <p:extLst>
      <p:ext uri="{BB962C8B-B14F-4D97-AF65-F5344CB8AC3E}">
        <p14:creationId xmlns:p14="http://schemas.microsoft.com/office/powerpoint/2010/main" val="2998901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547575" y="7873360"/>
            <a:ext cx="2184083" cy="1456055"/>
          </a:xfrm>
          <a:prstGeom prst="rect">
            <a:avLst/>
          </a:prstGeom>
        </p:spPr>
      </p:pic>
      <p:sp>
        <p:nvSpPr>
          <p:cNvPr id="4" name="Прямоугольник 3"/>
          <p:cNvSpPr/>
          <p:nvPr/>
        </p:nvSpPr>
        <p:spPr>
          <a:xfrm>
            <a:off x="659240" y="701609"/>
            <a:ext cx="5567389" cy="8402300"/>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7. Если у вашего ребенка забрали игрушку и он против этого, не надо называть его жадным, а расскажите лучше, как можно вернуть игрушку. </a:t>
            </a:r>
            <a:r>
              <a:rPr lang="ru-RU" dirty="0">
                <a:latin typeface="Times New Roman" panose="02020603050405020304" pitchFamily="18" charset="0"/>
                <a:cs typeface="Times New Roman" panose="02020603050405020304" pitchFamily="18" charset="0"/>
              </a:rPr>
              <a:t>Можно сказать «если ты не хочешь давать совочек, подойди и скажи это мальчику». </a:t>
            </a:r>
            <a:endParaRPr lang="ru-RU" dirty="0" smtClean="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Предложите </a:t>
            </a:r>
            <a:r>
              <a:rPr lang="ru-RU" dirty="0">
                <a:latin typeface="Times New Roman" panose="02020603050405020304" pitchFamily="18" charset="0"/>
                <a:cs typeface="Times New Roman" panose="02020603050405020304" pitchFamily="18" charset="0"/>
              </a:rPr>
              <a:t>вашему ребенку поделиться какой-то другой игрушкой. Если же ваш малыш совсем ничем не хочет делиться, а вокруг много детей, предложите ему вообще убрать игрушки или пойти и играть туда, где никого нет. Таким образом мы показываем ребенку, что уважаем его право собственности, не заставляют делиться, а делаем так, что вскоре он сам поймет, что лучше поделиться, иначе он будет играть отдельно от всех. Но это будет его собственное желание, стоит только немного подождать</a:t>
            </a:r>
            <a:r>
              <a:rPr lang="ru-RU" dirty="0" smtClean="0">
                <a:latin typeface="Times New Roman" panose="02020603050405020304" pitchFamily="18" charset="0"/>
                <a:cs typeface="Times New Roman" panose="02020603050405020304" pitchFamily="18" charset="0"/>
              </a:rPr>
              <a:t>. </a:t>
            </a:r>
          </a:p>
          <a:p>
            <a:pPr algn="just"/>
            <a:r>
              <a:rPr lang="ru-RU" dirty="0" smtClean="0">
                <a:latin typeface="Times New Roman" panose="02020603050405020304" pitchFamily="18" charset="0"/>
                <a:cs typeface="Times New Roman" panose="02020603050405020304" pitchFamily="18" charset="0"/>
              </a:rPr>
              <a:t>8</a:t>
            </a:r>
            <a:r>
              <a:rPr lang="ru-RU" dirty="0">
                <a:latin typeface="Times New Roman" panose="02020603050405020304" pitchFamily="18" charset="0"/>
                <a:cs typeface="Times New Roman" panose="02020603050405020304" pitchFamily="18" charset="0"/>
              </a:rPr>
              <a:t>. Бывают моменты, когда ваш ребенок приходит и жалуется вам на то, что другие дети не хотят с ним играть или не принимают в свою команду. В такой ситуации не стоит идти и «разбираться» с другими детьми. Лучше поддержите малыша, посоветуйте, как можно выйти из ситуации, расскажите, чтобы вы сделали на его месте. Например, можно сказать «а ты создай свою команду», «давай построим замок или тоннель из песка». Другие дети, увидев, как малыш с увлечением играет в песке сами захотят к вам присоединиться.</a:t>
            </a:r>
          </a:p>
          <a:p>
            <a:pPr algn="just"/>
            <a:endParaRPr lang="ru-RU" dirty="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3"/>
          <a:stretch>
            <a:fillRect/>
          </a:stretch>
        </p:blipFill>
        <p:spPr>
          <a:xfrm>
            <a:off x="0" y="9161517"/>
            <a:ext cx="823031" cy="818459"/>
          </a:xfrm>
          <a:prstGeom prst="rect">
            <a:avLst/>
          </a:prstGeom>
        </p:spPr>
      </p:pic>
    </p:spTree>
    <p:extLst>
      <p:ext uri="{BB962C8B-B14F-4D97-AF65-F5344CB8AC3E}">
        <p14:creationId xmlns:p14="http://schemas.microsoft.com/office/powerpoint/2010/main" val="24647085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2830286" y="7038636"/>
            <a:ext cx="3309257" cy="2160859"/>
          </a:xfrm>
          <a:prstGeom prst="rect">
            <a:avLst/>
          </a:prstGeom>
        </p:spPr>
      </p:pic>
      <p:sp>
        <p:nvSpPr>
          <p:cNvPr id="4" name="Прямоугольник 3"/>
          <p:cNvSpPr/>
          <p:nvPr/>
        </p:nvSpPr>
        <p:spPr>
          <a:xfrm>
            <a:off x="627744" y="696950"/>
            <a:ext cx="5511799" cy="8463855"/>
          </a:xfrm>
          <a:prstGeom prst="rect">
            <a:avLst/>
          </a:prstGeom>
        </p:spPr>
        <p:txBody>
          <a:bodyPr wrap="square">
            <a:spAutoFit/>
          </a:bodyPr>
          <a:lstStyle/>
          <a:p>
            <a:pPr algn="just"/>
            <a:r>
              <a:rPr lang="ru-RU" sz="1600" dirty="0">
                <a:latin typeface="Times New Roman" panose="02020603050405020304" pitchFamily="18" charset="0"/>
                <a:cs typeface="Times New Roman" panose="02020603050405020304" pitchFamily="18" charset="0"/>
              </a:rPr>
              <a:t>9. Частой причиной конфликта является момент, когда надо уходить с площадки. Что делать? Перед тем, как идти домой предупредите ребенка об этом. Предупреждать стоит не менее 3 раз, между которыми совершать короткие интервалы времени. Начинайте предупреждать не позднее чем за 10-15 минут. Проследите, чтобы ребенок закончил начатую игру. На самом деле дети часто переключают деятельность и бывает очень редко так, что малыш долго играет в одно и то же. Главное - не прерывать деятельность, тогда ребенку легче будет покинуть площадку. Конечно, есть такие моменты, когда ребенок просто не хочет идти домой и это нормально! Если вы сказали, что пора - значит пора, не идите у ребенка на поводу. Ведь так вы жертвуете своими потребностями, а это путь к распущенности. Когда вы идете с площадки никогда не говорите ребенку неправду. Часто родители могут сказать: «Пойдем домой - там бабушка приехала». Хотя на самом деле никакой бабушки там нет. Или «я пошла домой, а ты оставайся здесь сам (а)». Ребенку надо говорить только правду. Иначе - между вами может просто исчезнуть доверие и тогда ребенок все меньше и меньше будет вас слушаться и воспринимать всерьез все, что вы говорите. Кроме того, ребенок учится врать. </a:t>
            </a:r>
            <a:r>
              <a:rPr lang="ru-RU" sz="1600" dirty="0">
                <a:latin typeface="Times New Roman" panose="02020603050405020304" pitchFamily="18" charset="0"/>
                <a:cs typeface="Times New Roman" panose="02020603050405020304" pitchFamily="18" charset="0"/>
              </a:rPr>
              <a:t>Тогда можете не удивляться, откуда ваш малыш умеет говорить ложь. </a:t>
            </a:r>
            <a:endParaRPr lang="ru-RU" sz="1600" dirty="0" smtClean="0">
              <a:latin typeface="Times New Roman" panose="02020603050405020304" pitchFamily="18" charset="0"/>
              <a:cs typeface="Times New Roman" panose="02020603050405020304" pitchFamily="18" charset="0"/>
            </a:endParaRPr>
          </a:p>
          <a:p>
            <a:pPr algn="just"/>
            <a:r>
              <a:rPr lang="ru-RU" sz="2400" dirty="0" smtClean="0">
                <a:latin typeface="Times New Roman" panose="02020603050405020304" pitchFamily="18" charset="0"/>
                <a:cs typeface="Times New Roman" panose="02020603050405020304" pitchFamily="18" charset="0"/>
              </a:rPr>
              <a:t>10</a:t>
            </a:r>
            <a:r>
              <a:rPr lang="ru-RU" sz="2400" dirty="0">
                <a:latin typeface="Times New Roman" panose="02020603050405020304" pitchFamily="18" charset="0"/>
                <a:cs typeface="Times New Roman" panose="02020603050405020304" pitchFamily="18" charset="0"/>
              </a:rPr>
              <a:t>. Желаю вам получать от прогулки удовольствие вместе с вашим ребенком! Воспринимайте </a:t>
            </a:r>
            <a:endParaRPr lang="ru-RU" sz="2400" dirty="0" smtClean="0">
              <a:latin typeface="Times New Roman" panose="02020603050405020304" pitchFamily="18" charset="0"/>
              <a:cs typeface="Times New Roman" panose="02020603050405020304" pitchFamily="18" charset="0"/>
            </a:endParaRPr>
          </a:p>
          <a:p>
            <a:pPr algn="just"/>
            <a:r>
              <a:rPr lang="ru-RU" sz="2400" dirty="0" smtClean="0">
                <a:latin typeface="Times New Roman" panose="02020603050405020304" pitchFamily="18" charset="0"/>
                <a:cs typeface="Times New Roman" panose="02020603050405020304" pitchFamily="18" charset="0"/>
              </a:rPr>
              <a:t>это </a:t>
            </a:r>
            <a:r>
              <a:rPr lang="ru-RU" sz="2400" dirty="0">
                <a:latin typeface="Times New Roman" panose="02020603050405020304" pitchFamily="18" charset="0"/>
                <a:cs typeface="Times New Roman" panose="02020603050405020304" pitchFamily="18" charset="0"/>
              </a:rPr>
              <a:t>как способ </a:t>
            </a:r>
            <a:endParaRPr lang="ru-RU" sz="2400" dirty="0" smtClean="0">
              <a:latin typeface="Times New Roman" panose="02020603050405020304" pitchFamily="18" charset="0"/>
              <a:cs typeface="Times New Roman" panose="02020603050405020304" pitchFamily="18" charset="0"/>
            </a:endParaRPr>
          </a:p>
          <a:p>
            <a:pPr algn="just"/>
            <a:r>
              <a:rPr lang="ru-RU" sz="2400" dirty="0" smtClean="0">
                <a:latin typeface="Times New Roman" panose="02020603050405020304" pitchFamily="18" charset="0"/>
                <a:cs typeface="Times New Roman" panose="02020603050405020304" pitchFamily="18" charset="0"/>
              </a:rPr>
              <a:t>познания </a:t>
            </a:r>
            <a:r>
              <a:rPr lang="ru-RU" sz="2400" dirty="0">
                <a:latin typeface="Times New Roman" panose="02020603050405020304" pitchFamily="18" charset="0"/>
                <a:cs typeface="Times New Roman" panose="02020603050405020304" pitchFamily="18" charset="0"/>
              </a:rPr>
              <a:t>мира и </a:t>
            </a:r>
            <a:endParaRPr lang="ru-RU" sz="2400" dirty="0" smtClean="0">
              <a:latin typeface="Times New Roman" panose="02020603050405020304" pitchFamily="18" charset="0"/>
              <a:cs typeface="Times New Roman" panose="02020603050405020304" pitchFamily="18" charset="0"/>
            </a:endParaRPr>
          </a:p>
          <a:p>
            <a:pPr algn="just"/>
            <a:r>
              <a:rPr lang="ru-RU" sz="2400" dirty="0" smtClean="0">
                <a:latin typeface="Times New Roman" panose="02020603050405020304" pitchFamily="18" charset="0"/>
                <a:cs typeface="Times New Roman" panose="02020603050405020304" pitchFamily="18" charset="0"/>
              </a:rPr>
              <a:t>всеобщего </a:t>
            </a:r>
            <a:r>
              <a:rPr lang="ru-RU" sz="2400" dirty="0">
                <a:latin typeface="Times New Roman" panose="02020603050405020304" pitchFamily="18" charset="0"/>
                <a:cs typeface="Times New Roman" panose="02020603050405020304" pitchFamily="18" charset="0"/>
              </a:rPr>
              <a:t>развития.</a:t>
            </a:r>
          </a:p>
          <a:p>
            <a:pPr algn="just"/>
            <a:endParaRPr lang="ru-RU" sz="16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3"/>
          <a:stretch>
            <a:fillRect/>
          </a:stretch>
        </p:blipFill>
        <p:spPr>
          <a:xfrm>
            <a:off x="6023429" y="8981825"/>
            <a:ext cx="834571" cy="829935"/>
          </a:xfrm>
          <a:prstGeom prst="rect">
            <a:avLst/>
          </a:prstGeom>
        </p:spPr>
      </p:pic>
    </p:spTree>
    <p:extLst>
      <p:ext uri="{BB962C8B-B14F-4D97-AF65-F5344CB8AC3E}">
        <p14:creationId xmlns:p14="http://schemas.microsoft.com/office/powerpoint/2010/main" val="99405914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64</TotalTime>
  <Words>766</Words>
  <Application>Microsoft Office PowerPoint</Application>
  <PresentationFormat>Лист A4 (210x297 мм)</PresentationFormat>
  <Paragraphs>20</Paragraphs>
  <Slides>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5</vt:i4>
      </vt:variant>
    </vt:vector>
  </HeadingPairs>
  <TitlesOfParts>
    <vt:vector size="11" baseType="lpstr">
      <vt:lpstr>Agatha-Modern</vt: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Консультация для родителей: «Детская площадка.  Как избежать  конфликтов и истерик?»</dc:title>
  <dc:creator>Lis</dc:creator>
  <cp:lastModifiedBy>Lis</cp:lastModifiedBy>
  <cp:revision>7</cp:revision>
  <dcterms:created xsi:type="dcterms:W3CDTF">2022-03-29T07:36:04Z</dcterms:created>
  <dcterms:modified xsi:type="dcterms:W3CDTF">2024-06-12T17:18:23Z</dcterms:modified>
</cp:coreProperties>
</file>